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9" r:id="rId2"/>
    <p:sldId id="424" r:id="rId3"/>
    <p:sldId id="464" r:id="rId4"/>
    <p:sldId id="465" r:id="rId5"/>
    <p:sldId id="466" r:id="rId6"/>
    <p:sldId id="467" r:id="rId7"/>
    <p:sldId id="468" r:id="rId8"/>
    <p:sldId id="469" r:id="rId9"/>
    <p:sldId id="462" r:id="rId10"/>
    <p:sldId id="417" r:id="rId11"/>
    <p:sldId id="447" r:id="rId12"/>
    <p:sldId id="446" r:id="rId13"/>
    <p:sldId id="463" r:id="rId14"/>
    <p:sldId id="445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>
        <p:scale>
          <a:sx n="75" d="100"/>
          <a:sy n="75" d="100"/>
        </p:scale>
        <p:origin x="63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2AA4-328D-4EF3-BC5C-9A2CDE14483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47A21-3E34-44AB-A01D-D5A392A47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8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4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72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2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1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C1CFB-75C4-4652-AC4C-0EF897D54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D62D6B-2879-4C56-AF36-EE110482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80BF8-3B17-4AD4-AA5E-E9251D3F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BDEF9-0C16-487E-8DD3-4B24B26C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BFEEC-7744-4BB0-875F-C83AB1B9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6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46D2-450E-4280-A727-61706D43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D21EA9-DDD9-4E4B-B681-91E66962E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0AB31-5A88-4249-8493-C34F62D2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1329F-B289-404A-BED1-B096749A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53430-BB0C-45E8-B1D7-BA12F0B7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3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BFB9B4-C165-47DE-8294-6437EA485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AB195-D3B6-4D20-9207-AF649DB5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B8D0B-F3AD-488D-989E-75F43916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667E1-16CA-451F-A04B-16E2A4C4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8D250-B785-4E40-83B7-810AE3D0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8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CF08AF-618C-1B4A-BD46-E9B78233D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55" y="453156"/>
            <a:ext cx="5708164" cy="78850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spc="3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dirty="0"/>
              <a:t>ЗАГОЛОВОК 1 / КОЛОНТИТУЛ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9B8FDC8-E469-D743-B05A-4BA74EDFBE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3113" y="0"/>
            <a:ext cx="448495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фото</a:t>
            </a:r>
          </a:p>
          <a:p>
            <a:r>
              <a:rPr lang="ru-RU" dirty="0"/>
              <a:t>иллюстрация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778272A-3166-E94C-BFDB-83D07288E71A}"/>
              </a:ext>
            </a:extLst>
          </p:cNvPr>
          <p:cNvSpPr/>
          <p:nvPr userDrawn="1"/>
        </p:nvSpPr>
        <p:spPr>
          <a:xfrm>
            <a:off x="-1223129" y="0"/>
            <a:ext cx="429313" cy="472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6BAB9"/>
              </a:solidFill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54B5A7AA-0B8B-F049-AB60-B3F8431C3436}"/>
              </a:ext>
            </a:extLst>
          </p:cNvPr>
          <p:cNvSpPr/>
          <p:nvPr userDrawn="1"/>
        </p:nvSpPr>
        <p:spPr>
          <a:xfrm>
            <a:off x="-1223129" y="527900"/>
            <a:ext cx="429313" cy="4726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8B3F2759-0656-3946-A401-E9562D169BC9}"/>
              </a:ext>
            </a:extLst>
          </p:cNvPr>
          <p:cNvSpPr/>
          <p:nvPr userDrawn="1"/>
        </p:nvSpPr>
        <p:spPr>
          <a:xfrm>
            <a:off x="-1223129" y="1046881"/>
            <a:ext cx="429313" cy="472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6F0B3AD-C081-5A4A-B544-3FE7B38811DF}"/>
              </a:ext>
            </a:extLst>
          </p:cNvPr>
          <p:cNvSpPr/>
          <p:nvPr userDrawn="1"/>
        </p:nvSpPr>
        <p:spPr>
          <a:xfrm>
            <a:off x="-695669" y="-16402"/>
            <a:ext cx="429313" cy="4726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A1F7F256-D70D-6140-93D0-FD1BFB16F86A}"/>
              </a:ext>
            </a:extLst>
          </p:cNvPr>
          <p:cNvSpPr/>
          <p:nvPr userDrawn="1"/>
        </p:nvSpPr>
        <p:spPr>
          <a:xfrm>
            <a:off x="-695669" y="520926"/>
            <a:ext cx="429313" cy="472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DBC79A27-E8A7-8B4B-9C19-74D369FC9D95}"/>
              </a:ext>
            </a:extLst>
          </p:cNvPr>
          <p:cNvSpPr/>
          <p:nvPr userDrawn="1"/>
        </p:nvSpPr>
        <p:spPr>
          <a:xfrm>
            <a:off x="-695669" y="1058254"/>
            <a:ext cx="429313" cy="472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31C09DD8-3C50-3A4F-84D9-C80C4EEEDD02}"/>
              </a:ext>
            </a:extLst>
          </p:cNvPr>
          <p:cNvSpPr/>
          <p:nvPr userDrawn="1"/>
        </p:nvSpPr>
        <p:spPr>
          <a:xfrm>
            <a:off x="-1223129" y="1618862"/>
            <a:ext cx="429313" cy="1410944"/>
          </a:xfrm>
          <a:prstGeom prst="rect">
            <a:avLst/>
          </a:prstGeom>
          <a:solidFill>
            <a:srgbClr val="66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A8D81C01-D2DA-BA48-A156-2F40C13203E6}"/>
              </a:ext>
            </a:extLst>
          </p:cNvPr>
          <p:cNvSpPr/>
          <p:nvPr userDrawn="1"/>
        </p:nvSpPr>
        <p:spPr>
          <a:xfrm>
            <a:off x="-1232654" y="3105991"/>
            <a:ext cx="429313" cy="1372056"/>
          </a:xfrm>
          <a:prstGeom prst="rect">
            <a:avLst/>
          </a:prstGeom>
          <a:solidFill>
            <a:srgbClr val="005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41">
            <a:extLst>
              <a:ext uri="{FF2B5EF4-FFF2-40B4-BE49-F238E27FC236}">
                <a16:creationId xmlns:a16="http://schemas.microsoft.com/office/drawing/2014/main" id="{74904346-2C0C-9E41-B4BE-953E281C90BF}"/>
              </a:ext>
            </a:extLst>
          </p:cNvPr>
          <p:cNvSpPr/>
          <p:nvPr userDrawn="1"/>
        </p:nvSpPr>
        <p:spPr>
          <a:xfrm>
            <a:off x="-680456" y="2613312"/>
            <a:ext cx="433494" cy="406562"/>
          </a:xfrm>
          <a:prstGeom prst="rect">
            <a:avLst/>
          </a:prstGeom>
          <a:solidFill>
            <a:srgbClr val="66CEF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AC7B0741-F546-0F42-99AB-75D2DC44F07C}"/>
              </a:ext>
            </a:extLst>
          </p:cNvPr>
          <p:cNvSpPr/>
          <p:nvPr userDrawn="1"/>
        </p:nvSpPr>
        <p:spPr>
          <a:xfrm>
            <a:off x="-680456" y="1618862"/>
            <a:ext cx="433494" cy="406562"/>
          </a:xfrm>
          <a:prstGeom prst="rect">
            <a:avLst/>
          </a:prstGeom>
          <a:solidFill>
            <a:srgbClr val="66CE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E3D93425-2BCF-7B4D-9762-264D7756812B}"/>
              </a:ext>
            </a:extLst>
          </p:cNvPr>
          <p:cNvSpPr/>
          <p:nvPr userDrawn="1"/>
        </p:nvSpPr>
        <p:spPr>
          <a:xfrm>
            <a:off x="-680456" y="2101609"/>
            <a:ext cx="433494" cy="434683"/>
          </a:xfrm>
          <a:prstGeom prst="rect">
            <a:avLst/>
          </a:prstGeom>
          <a:solidFill>
            <a:srgbClr val="66CE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50">
            <a:extLst>
              <a:ext uri="{FF2B5EF4-FFF2-40B4-BE49-F238E27FC236}">
                <a16:creationId xmlns:a16="http://schemas.microsoft.com/office/drawing/2014/main" id="{9F4B16F5-5E56-DD4B-AB9F-3ACE19E116C8}"/>
              </a:ext>
            </a:extLst>
          </p:cNvPr>
          <p:cNvSpPr/>
          <p:nvPr userDrawn="1"/>
        </p:nvSpPr>
        <p:spPr>
          <a:xfrm>
            <a:off x="-683472" y="4071485"/>
            <a:ext cx="433494" cy="406562"/>
          </a:xfrm>
          <a:prstGeom prst="rect">
            <a:avLst/>
          </a:prstGeom>
          <a:solidFill>
            <a:srgbClr val="0058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05C90F67-9FE0-6D45-917E-B5D7B29BBE11}"/>
              </a:ext>
            </a:extLst>
          </p:cNvPr>
          <p:cNvSpPr/>
          <p:nvPr userDrawn="1"/>
        </p:nvSpPr>
        <p:spPr>
          <a:xfrm>
            <a:off x="-683472" y="3105991"/>
            <a:ext cx="433494" cy="406562"/>
          </a:xfrm>
          <a:prstGeom prst="rect">
            <a:avLst/>
          </a:prstGeom>
          <a:solidFill>
            <a:srgbClr val="0058A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2">
            <a:extLst>
              <a:ext uri="{FF2B5EF4-FFF2-40B4-BE49-F238E27FC236}">
                <a16:creationId xmlns:a16="http://schemas.microsoft.com/office/drawing/2014/main" id="{8BB8D423-1CA3-D541-83F6-532A0434C8D2}"/>
              </a:ext>
            </a:extLst>
          </p:cNvPr>
          <p:cNvSpPr/>
          <p:nvPr userDrawn="1"/>
        </p:nvSpPr>
        <p:spPr>
          <a:xfrm>
            <a:off x="-683472" y="3588738"/>
            <a:ext cx="433494" cy="406562"/>
          </a:xfrm>
          <a:prstGeom prst="rect">
            <a:avLst/>
          </a:prstGeom>
          <a:solidFill>
            <a:srgbClr val="0058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7A80B5B9-591C-C548-9735-58F9EBADAA90}"/>
              </a:ext>
            </a:extLst>
          </p:cNvPr>
          <p:cNvSpPr/>
          <p:nvPr userDrawn="1"/>
        </p:nvSpPr>
        <p:spPr>
          <a:xfrm>
            <a:off x="-1223128" y="5387054"/>
            <a:ext cx="971284" cy="317598"/>
          </a:xfrm>
          <a:prstGeom prst="rect">
            <a:avLst/>
          </a:prstGeom>
          <a:solidFill>
            <a:srgbClr val="209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EF64E4A9-322E-3F44-83D7-5898DDCF4843}"/>
              </a:ext>
            </a:extLst>
          </p:cNvPr>
          <p:cNvSpPr/>
          <p:nvPr userDrawn="1"/>
        </p:nvSpPr>
        <p:spPr>
          <a:xfrm>
            <a:off x="-1218245" y="4564164"/>
            <a:ext cx="971284" cy="317598"/>
          </a:xfrm>
          <a:prstGeom prst="rect">
            <a:avLst/>
          </a:prstGeom>
          <a:solidFill>
            <a:srgbClr val="DBE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40">
            <a:extLst>
              <a:ext uri="{FF2B5EF4-FFF2-40B4-BE49-F238E27FC236}">
                <a16:creationId xmlns:a16="http://schemas.microsoft.com/office/drawing/2014/main" id="{527C88CA-FD9D-DE4A-8B91-9C9A96B1C178}"/>
              </a:ext>
            </a:extLst>
          </p:cNvPr>
          <p:cNvSpPr/>
          <p:nvPr userDrawn="1"/>
        </p:nvSpPr>
        <p:spPr>
          <a:xfrm>
            <a:off x="-1223128" y="4968706"/>
            <a:ext cx="971284" cy="339565"/>
          </a:xfrm>
          <a:prstGeom prst="rect">
            <a:avLst/>
          </a:prstGeom>
          <a:solidFill>
            <a:srgbClr val="932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42">
            <a:extLst>
              <a:ext uri="{FF2B5EF4-FFF2-40B4-BE49-F238E27FC236}">
                <a16:creationId xmlns:a16="http://schemas.microsoft.com/office/drawing/2014/main" id="{8E36CB0D-A61E-FF44-A8D7-A75431F0F502}"/>
              </a:ext>
            </a:extLst>
          </p:cNvPr>
          <p:cNvSpPr/>
          <p:nvPr userDrawn="1"/>
        </p:nvSpPr>
        <p:spPr>
          <a:xfrm>
            <a:off x="-1223129" y="6202532"/>
            <a:ext cx="971284" cy="331508"/>
          </a:xfrm>
          <a:prstGeom prst="rect">
            <a:avLst/>
          </a:prstGeom>
          <a:solidFill>
            <a:srgbClr val="E6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5599E8A9-52F6-2C4B-B865-ECCDC97AF81E}"/>
              </a:ext>
            </a:extLst>
          </p:cNvPr>
          <p:cNvSpPr/>
          <p:nvPr userDrawn="1"/>
        </p:nvSpPr>
        <p:spPr>
          <a:xfrm>
            <a:off x="-1223129" y="5798493"/>
            <a:ext cx="971284" cy="316119"/>
          </a:xfrm>
          <a:prstGeom prst="rect">
            <a:avLst/>
          </a:prstGeom>
          <a:solidFill>
            <a:srgbClr val="EC7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302F20-9C5D-BC4F-A1DE-E2A66E559D8D}"/>
              </a:ext>
            </a:extLst>
          </p:cNvPr>
          <p:cNvSpPr txBox="1"/>
          <p:nvPr userDrawn="1"/>
        </p:nvSpPr>
        <p:spPr>
          <a:xfrm>
            <a:off x="787969" y="6386688"/>
            <a:ext cx="3785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5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ТМХ</a:t>
            </a:r>
          </a:p>
          <a:p>
            <a:pPr algn="just"/>
            <a:r>
              <a:rPr lang="en-US" sz="45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ru-RU" sz="45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021</a:t>
            </a:r>
            <a:endParaRPr lang="hr-HR" sz="450" spc="0" baseline="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06A7C0-86BE-7F44-9071-E1AD91495729}"/>
              </a:ext>
            </a:extLst>
          </p:cNvPr>
          <p:cNvSpPr txBox="1"/>
          <p:nvPr userDrawn="1"/>
        </p:nvSpPr>
        <p:spPr>
          <a:xfrm>
            <a:off x="457716" y="6350944"/>
            <a:ext cx="419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fld id="{E4CAEAF2-6028-264D-AE0C-6A7A3A188EF7}" type="slidenum">
              <a:rPr lang="en-US" sz="1400" b="0" i="0" baseline="0" smtClean="0">
                <a:solidFill>
                  <a:srgbClr val="0058A6"/>
                </a:solidFill>
                <a:latin typeface="Century Gothic" charset="0"/>
                <a:ea typeface="Century Gothic" charset="0"/>
                <a:cs typeface="Century Gothic" charset="0"/>
              </a:rPr>
              <a:t>‹#›</a:t>
            </a:fld>
            <a:endParaRPr lang="hr-HR" sz="1400" b="0" i="0" baseline="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9521FE-06C7-1241-9734-FBC183EA8547}"/>
              </a:ext>
            </a:extLst>
          </p:cNvPr>
          <p:cNvCxnSpPr>
            <a:cxnSpLocks/>
          </p:cNvCxnSpPr>
          <p:nvPr userDrawn="1"/>
        </p:nvCxnSpPr>
        <p:spPr>
          <a:xfrm>
            <a:off x="817293" y="6438900"/>
            <a:ext cx="0" cy="1301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9B6D13-A1F2-5440-B741-99E143289628}"/>
              </a:ext>
            </a:extLst>
          </p:cNvPr>
          <p:cNvCxnSpPr>
            <a:cxnSpLocks/>
          </p:cNvCxnSpPr>
          <p:nvPr userDrawn="1"/>
        </p:nvCxnSpPr>
        <p:spPr>
          <a:xfrm>
            <a:off x="1055440" y="6438900"/>
            <a:ext cx="0" cy="1301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lontitul">
            <a:extLst>
              <a:ext uri="{FF2B5EF4-FFF2-40B4-BE49-F238E27FC236}">
                <a16:creationId xmlns:a16="http://schemas.microsoft.com/office/drawing/2014/main" id="{EEACF66A-8C4B-0041-8759-D9C5A30D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094" y="0"/>
            <a:ext cx="96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ver6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>
            <a:extLst>
              <a:ext uri="{FF2B5EF4-FFF2-40B4-BE49-F238E27FC236}">
                <a16:creationId xmlns:a16="http://schemas.microsoft.com/office/drawing/2014/main" id="{9904E421-B879-2B4A-BB7F-F9DE7211E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"/>
          <a:stretch/>
        </p:blipFill>
        <p:spPr>
          <a:xfrm>
            <a:off x="144855" y="0"/>
            <a:ext cx="11454962" cy="6858000"/>
          </a:xfrm>
          <a:prstGeom prst="rect">
            <a:avLst/>
          </a:prstGeom>
        </p:spPr>
      </p:pic>
      <p:sp>
        <p:nvSpPr>
          <p:cNvPr id="8" name="Blue_shape">
            <a:extLst>
              <a:ext uri="{FF2B5EF4-FFF2-40B4-BE49-F238E27FC236}">
                <a16:creationId xmlns:a16="http://schemas.microsoft.com/office/drawing/2014/main" id="{78E46D85-3389-5640-8151-53FDAF354E95}"/>
              </a:ext>
            </a:extLst>
          </p:cNvPr>
          <p:cNvSpPr/>
          <p:nvPr userDrawn="1"/>
        </p:nvSpPr>
        <p:spPr>
          <a:xfrm>
            <a:off x="0" y="0"/>
            <a:ext cx="144855" cy="6858000"/>
          </a:xfrm>
          <a:prstGeom prst="rect">
            <a:avLst/>
          </a:prstGeom>
          <a:solidFill>
            <a:srgbClr val="66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re_headline">
            <a:extLst>
              <a:ext uri="{FF2B5EF4-FFF2-40B4-BE49-F238E27FC236}">
                <a16:creationId xmlns:a16="http://schemas.microsoft.com/office/drawing/2014/main" id="{D78F5E9C-4193-AE4B-963C-A6B39CAA5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055" y="619083"/>
            <a:ext cx="7805286" cy="72253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2400" kern="1200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ЗАГОЛОВОК</a:t>
            </a:r>
          </a:p>
        </p:txBody>
      </p:sp>
      <p:pic>
        <p:nvPicPr>
          <p:cNvPr id="7" name="Colontitul">
            <a:extLst>
              <a:ext uri="{FF2B5EF4-FFF2-40B4-BE49-F238E27FC236}">
                <a16:creationId xmlns:a16="http://schemas.microsoft.com/office/drawing/2014/main" id="{EEACF66A-8C4B-0041-8759-D9C5A30D83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094" y="0"/>
            <a:ext cx="962025" cy="6858000"/>
          </a:xfrm>
          <a:prstGeom prst="rect">
            <a:avLst/>
          </a:prstGeom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F778272A-3166-E94C-BFDB-83D07288E71A}"/>
              </a:ext>
            </a:extLst>
          </p:cNvPr>
          <p:cNvSpPr/>
          <p:nvPr userDrawn="1"/>
        </p:nvSpPr>
        <p:spPr>
          <a:xfrm>
            <a:off x="-1223129" y="0"/>
            <a:ext cx="429313" cy="472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6BAB9"/>
              </a:solidFill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54B5A7AA-0B8B-F049-AB60-B3F8431C3436}"/>
              </a:ext>
            </a:extLst>
          </p:cNvPr>
          <p:cNvSpPr/>
          <p:nvPr userDrawn="1"/>
        </p:nvSpPr>
        <p:spPr>
          <a:xfrm>
            <a:off x="-1223129" y="527900"/>
            <a:ext cx="429313" cy="4726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8B3F2759-0656-3946-A401-E9562D169BC9}"/>
              </a:ext>
            </a:extLst>
          </p:cNvPr>
          <p:cNvSpPr/>
          <p:nvPr userDrawn="1"/>
        </p:nvSpPr>
        <p:spPr>
          <a:xfrm>
            <a:off x="-1223129" y="1046881"/>
            <a:ext cx="429313" cy="472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C6F0B3AD-C081-5A4A-B544-3FE7B38811DF}"/>
              </a:ext>
            </a:extLst>
          </p:cNvPr>
          <p:cNvSpPr/>
          <p:nvPr userDrawn="1"/>
        </p:nvSpPr>
        <p:spPr>
          <a:xfrm>
            <a:off x="-695669" y="-16402"/>
            <a:ext cx="429313" cy="4726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A1F7F256-D70D-6140-93D0-FD1BFB16F86A}"/>
              </a:ext>
            </a:extLst>
          </p:cNvPr>
          <p:cNvSpPr/>
          <p:nvPr userDrawn="1"/>
        </p:nvSpPr>
        <p:spPr>
          <a:xfrm>
            <a:off x="-695669" y="520926"/>
            <a:ext cx="429313" cy="472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DBC79A27-E8A7-8B4B-9C19-74D369FC9D95}"/>
              </a:ext>
            </a:extLst>
          </p:cNvPr>
          <p:cNvSpPr/>
          <p:nvPr userDrawn="1"/>
        </p:nvSpPr>
        <p:spPr>
          <a:xfrm>
            <a:off x="-695669" y="1058254"/>
            <a:ext cx="429313" cy="472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31C09DD8-3C50-3A4F-84D9-C80C4EEEDD02}"/>
              </a:ext>
            </a:extLst>
          </p:cNvPr>
          <p:cNvSpPr/>
          <p:nvPr userDrawn="1"/>
        </p:nvSpPr>
        <p:spPr>
          <a:xfrm>
            <a:off x="-1223129" y="1618862"/>
            <a:ext cx="429313" cy="1410944"/>
          </a:xfrm>
          <a:prstGeom prst="rect">
            <a:avLst/>
          </a:prstGeom>
          <a:solidFill>
            <a:srgbClr val="66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A8D81C01-D2DA-BA48-A156-2F40C13203E6}"/>
              </a:ext>
            </a:extLst>
          </p:cNvPr>
          <p:cNvSpPr/>
          <p:nvPr userDrawn="1"/>
        </p:nvSpPr>
        <p:spPr>
          <a:xfrm>
            <a:off x="-1232654" y="3105991"/>
            <a:ext cx="429313" cy="1372056"/>
          </a:xfrm>
          <a:prstGeom prst="rect">
            <a:avLst/>
          </a:prstGeom>
          <a:solidFill>
            <a:srgbClr val="005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74904346-2C0C-9E41-B4BE-953E281C90BF}"/>
              </a:ext>
            </a:extLst>
          </p:cNvPr>
          <p:cNvSpPr/>
          <p:nvPr userDrawn="1"/>
        </p:nvSpPr>
        <p:spPr>
          <a:xfrm>
            <a:off x="-680456" y="2613312"/>
            <a:ext cx="433494" cy="406562"/>
          </a:xfrm>
          <a:prstGeom prst="rect">
            <a:avLst/>
          </a:prstGeom>
          <a:solidFill>
            <a:srgbClr val="66CEF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AC7B0741-F546-0F42-99AB-75D2DC44F07C}"/>
              </a:ext>
            </a:extLst>
          </p:cNvPr>
          <p:cNvSpPr/>
          <p:nvPr userDrawn="1"/>
        </p:nvSpPr>
        <p:spPr>
          <a:xfrm>
            <a:off x="-680456" y="1618862"/>
            <a:ext cx="433494" cy="406562"/>
          </a:xfrm>
          <a:prstGeom prst="rect">
            <a:avLst/>
          </a:prstGeom>
          <a:solidFill>
            <a:srgbClr val="66CE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E3D93425-2BCF-7B4D-9762-264D7756812B}"/>
              </a:ext>
            </a:extLst>
          </p:cNvPr>
          <p:cNvSpPr/>
          <p:nvPr userDrawn="1"/>
        </p:nvSpPr>
        <p:spPr>
          <a:xfrm>
            <a:off x="-680456" y="2101609"/>
            <a:ext cx="433494" cy="434683"/>
          </a:xfrm>
          <a:prstGeom prst="rect">
            <a:avLst/>
          </a:prstGeom>
          <a:solidFill>
            <a:srgbClr val="66CE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50">
            <a:extLst>
              <a:ext uri="{FF2B5EF4-FFF2-40B4-BE49-F238E27FC236}">
                <a16:creationId xmlns:a16="http://schemas.microsoft.com/office/drawing/2014/main" id="{9F4B16F5-5E56-DD4B-AB9F-3ACE19E116C8}"/>
              </a:ext>
            </a:extLst>
          </p:cNvPr>
          <p:cNvSpPr/>
          <p:nvPr userDrawn="1"/>
        </p:nvSpPr>
        <p:spPr>
          <a:xfrm>
            <a:off x="-683472" y="4071485"/>
            <a:ext cx="433494" cy="406562"/>
          </a:xfrm>
          <a:prstGeom prst="rect">
            <a:avLst/>
          </a:prstGeom>
          <a:solidFill>
            <a:srgbClr val="0058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05C90F67-9FE0-6D45-917E-B5D7B29BBE11}"/>
              </a:ext>
            </a:extLst>
          </p:cNvPr>
          <p:cNvSpPr/>
          <p:nvPr userDrawn="1"/>
        </p:nvSpPr>
        <p:spPr>
          <a:xfrm>
            <a:off x="-683472" y="3105991"/>
            <a:ext cx="433494" cy="406562"/>
          </a:xfrm>
          <a:prstGeom prst="rect">
            <a:avLst/>
          </a:prstGeom>
          <a:solidFill>
            <a:srgbClr val="0058A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2">
            <a:extLst>
              <a:ext uri="{FF2B5EF4-FFF2-40B4-BE49-F238E27FC236}">
                <a16:creationId xmlns:a16="http://schemas.microsoft.com/office/drawing/2014/main" id="{8BB8D423-1CA3-D541-83F6-532A0434C8D2}"/>
              </a:ext>
            </a:extLst>
          </p:cNvPr>
          <p:cNvSpPr/>
          <p:nvPr userDrawn="1"/>
        </p:nvSpPr>
        <p:spPr>
          <a:xfrm>
            <a:off x="-683472" y="3588738"/>
            <a:ext cx="433494" cy="406562"/>
          </a:xfrm>
          <a:prstGeom prst="rect">
            <a:avLst/>
          </a:prstGeom>
          <a:solidFill>
            <a:srgbClr val="0058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7A80B5B9-591C-C548-9735-58F9EBADAA90}"/>
              </a:ext>
            </a:extLst>
          </p:cNvPr>
          <p:cNvSpPr/>
          <p:nvPr userDrawn="1"/>
        </p:nvSpPr>
        <p:spPr>
          <a:xfrm>
            <a:off x="-1223128" y="5387054"/>
            <a:ext cx="971284" cy="317598"/>
          </a:xfrm>
          <a:prstGeom prst="rect">
            <a:avLst/>
          </a:prstGeom>
          <a:solidFill>
            <a:srgbClr val="209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EF64E4A9-322E-3F44-83D7-5898DDCF4843}"/>
              </a:ext>
            </a:extLst>
          </p:cNvPr>
          <p:cNvSpPr/>
          <p:nvPr userDrawn="1"/>
        </p:nvSpPr>
        <p:spPr>
          <a:xfrm>
            <a:off x="-1218245" y="4564164"/>
            <a:ext cx="971284" cy="317598"/>
          </a:xfrm>
          <a:prstGeom prst="rect">
            <a:avLst/>
          </a:prstGeom>
          <a:solidFill>
            <a:srgbClr val="DBE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527C88CA-FD9D-DE4A-8B91-9C9A96B1C178}"/>
              </a:ext>
            </a:extLst>
          </p:cNvPr>
          <p:cNvSpPr/>
          <p:nvPr userDrawn="1"/>
        </p:nvSpPr>
        <p:spPr>
          <a:xfrm>
            <a:off x="-1223128" y="4968706"/>
            <a:ext cx="971284" cy="339565"/>
          </a:xfrm>
          <a:prstGeom prst="rect">
            <a:avLst/>
          </a:prstGeom>
          <a:solidFill>
            <a:srgbClr val="932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8E36CB0D-A61E-FF44-A8D7-A75431F0F502}"/>
              </a:ext>
            </a:extLst>
          </p:cNvPr>
          <p:cNvSpPr/>
          <p:nvPr userDrawn="1"/>
        </p:nvSpPr>
        <p:spPr>
          <a:xfrm>
            <a:off x="-1223129" y="6202532"/>
            <a:ext cx="971284" cy="331508"/>
          </a:xfrm>
          <a:prstGeom prst="rect">
            <a:avLst/>
          </a:prstGeom>
          <a:solidFill>
            <a:srgbClr val="E6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5599E8A9-52F6-2C4B-B865-ECCDC97AF81E}"/>
              </a:ext>
            </a:extLst>
          </p:cNvPr>
          <p:cNvSpPr/>
          <p:nvPr userDrawn="1"/>
        </p:nvSpPr>
        <p:spPr>
          <a:xfrm>
            <a:off x="-1223129" y="5798493"/>
            <a:ext cx="971284" cy="316119"/>
          </a:xfrm>
          <a:prstGeom prst="rect">
            <a:avLst/>
          </a:prstGeom>
          <a:solidFill>
            <a:srgbClr val="EC7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_ver6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E421-B879-2B4A-BB7F-F9DE7211E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"/>
          <a:stretch/>
        </p:blipFill>
        <p:spPr>
          <a:xfrm>
            <a:off x="144855" y="0"/>
            <a:ext cx="11454962" cy="6858000"/>
          </a:xfrm>
          <a:prstGeom prst="rect">
            <a:avLst/>
          </a:prstGeom>
        </p:spPr>
      </p:pic>
      <p:sp>
        <p:nvSpPr>
          <p:cNvPr id="8" name="Blue_shape">
            <a:extLst>
              <a:ext uri="{FF2B5EF4-FFF2-40B4-BE49-F238E27FC236}">
                <a16:creationId xmlns:a16="http://schemas.microsoft.com/office/drawing/2014/main" id="{78E46D85-3389-5640-8151-53FDAF354E95}"/>
              </a:ext>
            </a:extLst>
          </p:cNvPr>
          <p:cNvSpPr/>
          <p:nvPr userDrawn="1"/>
        </p:nvSpPr>
        <p:spPr>
          <a:xfrm>
            <a:off x="0" y="0"/>
            <a:ext cx="144855" cy="6858000"/>
          </a:xfrm>
          <a:prstGeom prst="rect">
            <a:avLst/>
          </a:prstGeom>
          <a:solidFill>
            <a:srgbClr val="66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re_headline">
            <a:extLst>
              <a:ext uri="{FF2B5EF4-FFF2-40B4-BE49-F238E27FC236}">
                <a16:creationId xmlns:a16="http://schemas.microsoft.com/office/drawing/2014/main" id="{D78F5E9C-4193-AE4B-963C-A6B39CAA5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055" y="5353343"/>
            <a:ext cx="7805286" cy="72253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2400" kern="1200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ЗАГОЛОВОК</a:t>
            </a:r>
          </a:p>
        </p:txBody>
      </p:sp>
      <p:sp>
        <p:nvSpPr>
          <p:cNvPr id="10" name="Speacker">
            <a:extLst>
              <a:ext uri="{FF2B5EF4-FFF2-40B4-BE49-F238E27FC236}">
                <a16:creationId xmlns:a16="http://schemas.microsoft.com/office/drawing/2014/main" id="{A3371395-815F-D442-BA9F-EDF4299F06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055" y="6211549"/>
            <a:ext cx="7805286" cy="2673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1400" kern="1200" dirty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algn="l" defTabSz="826497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/>
              <a:t>Имя Фамилия выступающего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F778272A-3166-E94C-BFDB-83D07288E71A}"/>
              </a:ext>
            </a:extLst>
          </p:cNvPr>
          <p:cNvSpPr/>
          <p:nvPr userDrawn="1"/>
        </p:nvSpPr>
        <p:spPr>
          <a:xfrm>
            <a:off x="-1223129" y="0"/>
            <a:ext cx="429313" cy="472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6BAB9"/>
              </a:solidFill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54B5A7AA-0B8B-F049-AB60-B3F8431C3436}"/>
              </a:ext>
            </a:extLst>
          </p:cNvPr>
          <p:cNvSpPr/>
          <p:nvPr userDrawn="1"/>
        </p:nvSpPr>
        <p:spPr>
          <a:xfrm>
            <a:off x="-1223129" y="527900"/>
            <a:ext cx="429313" cy="4726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8B3F2759-0656-3946-A401-E9562D169BC9}"/>
              </a:ext>
            </a:extLst>
          </p:cNvPr>
          <p:cNvSpPr/>
          <p:nvPr userDrawn="1"/>
        </p:nvSpPr>
        <p:spPr>
          <a:xfrm>
            <a:off x="-1223129" y="1046881"/>
            <a:ext cx="429313" cy="4726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C6F0B3AD-C081-5A4A-B544-3FE7B38811DF}"/>
              </a:ext>
            </a:extLst>
          </p:cNvPr>
          <p:cNvSpPr/>
          <p:nvPr userDrawn="1"/>
        </p:nvSpPr>
        <p:spPr>
          <a:xfrm>
            <a:off x="-695669" y="-16402"/>
            <a:ext cx="429313" cy="4726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A1F7F256-D70D-6140-93D0-FD1BFB16F86A}"/>
              </a:ext>
            </a:extLst>
          </p:cNvPr>
          <p:cNvSpPr/>
          <p:nvPr userDrawn="1"/>
        </p:nvSpPr>
        <p:spPr>
          <a:xfrm>
            <a:off x="-695669" y="520926"/>
            <a:ext cx="429313" cy="472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DBC79A27-E8A7-8B4B-9C19-74D369FC9D95}"/>
              </a:ext>
            </a:extLst>
          </p:cNvPr>
          <p:cNvSpPr/>
          <p:nvPr userDrawn="1"/>
        </p:nvSpPr>
        <p:spPr>
          <a:xfrm>
            <a:off x="-695669" y="1058254"/>
            <a:ext cx="429313" cy="472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31C09DD8-3C50-3A4F-84D9-C80C4EEEDD02}"/>
              </a:ext>
            </a:extLst>
          </p:cNvPr>
          <p:cNvSpPr/>
          <p:nvPr userDrawn="1"/>
        </p:nvSpPr>
        <p:spPr>
          <a:xfrm>
            <a:off x="-1223129" y="1618862"/>
            <a:ext cx="429313" cy="1410944"/>
          </a:xfrm>
          <a:prstGeom prst="rect">
            <a:avLst/>
          </a:prstGeom>
          <a:solidFill>
            <a:srgbClr val="66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A8D81C01-D2DA-BA48-A156-2F40C13203E6}"/>
              </a:ext>
            </a:extLst>
          </p:cNvPr>
          <p:cNvSpPr/>
          <p:nvPr userDrawn="1"/>
        </p:nvSpPr>
        <p:spPr>
          <a:xfrm>
            <a:off x="-1232654" y="3105991"/>
            <a:ext cx="429313" cy="1372056"/>
          </a:xfrm>
          <a:prstGeom prst="rect">
            <a:avLst/>
          </a:prstGeom>
          <a:solidFill>
            <a:srgbClr val="005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74904346-2C0C-9E41-B4BE-953E281C90BF}"/>
              </a:ext>
            </a:extLst>
          </p:cNvPr>
          <p:cNvSpPr/>
          <p:nvPr userDrawn="1"/>
        </p:nvSpPr>
        <p:spPr>
          <a:xfrm>
            <a:off x="-680456" y="2613312"/>
            <a:ext cx="433494" cy="406562"/>
          </a:xfrm>
          <a:prstGeom prst="rect">
            <a:avLst/>
          </a:prstGeom>
          <a:solidFill>
            <a:srgbClr val="66CEF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8">
            <a:extLst>
              <a:ext uri="{FF2B5EF4-FFF2-40B4-BE49-F238E27FC236}">
                <a16:creationId xmlns:a16="http://schemas.microsoft.com/office/drawing/2014/main" id="{AC7B0741-F546-0F42-99AB-75D2DC44F07C}"/>
              </a:ext>
            </a:extLst>
          </p:cNvPr>
          <p:cNvSpPr/>
          <p:nvPr userDrawn="1"/>
        </p:nvSpPr>
        <p:spPr>
          <a:xfrm>
            <a:off x="-680456" y="1618862"/>
            <a:ext cx="433494" cy="406562"/>
          </a:xfrm>
          <a:prstGeom prst="rect">
            <a:avLst/>
          </a:prstGeom>
          <a:solidFill>
            <a:srgbClr val="66CEF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49">
            <a:extLst>
              <a:ext uri="{FF2B5EF4-FFF2-40B4-BE49-F238E27FC236}">
                <a16:creationId xmlns:a16="http://schemas.microsoft.com/office/drawing/2014/main" id="{E3D93425-2BCF-7B4D-9762-264D7756812B}"/>
              </a:ext>
            </a:extLst>
          </p:cNvPr>
          <p:cNvSpPr/>
          <p:nvPr userDrawn="1"/>
        </p:nvSpPr>
        <p:spPr>
          <a:xfrm>
            <a:off x="-680456" y="2101609"/>
            <a:ext cx="433494" cy="434683"/>
          </a:xfrm>
          <a:prstGeom prst="rect">
            <a:avLst/>
          </a:prstGeom>
          <a:solidFill>
            <a:srgbClr val="66CE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0">
            <a:extLst>
              <a:ext uri="{FF2B5EF4-FFF2-40B4-BE49-F238E27FC236}">
                <a16:creationId xmlns:a16="http://schemas.microsoft.com/office/drawing/2014/main" id="{9F4B16F5-5E56-DD4B-AB9F-3ACE19E116C8}"/>
              </a:ext>
            </a:extLst>
          </p:cNvPr>
          <p:cNvSpPr/>
          <p:nvPr userDrawn="1"/>
        </p:nvSpPr>
        <p:spPr>
          <a:xfrm>
            <a:off x="-683472" y="4071485"/>
            <a:ext cx="433494" cy="406562"/>
          </a:xfrm>
          <a:prstGeom prst="rect">
            <a:avLst/>
          </a:prstGeom>
          <a:solidFill>
            <a:srgbClr val="0058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05C90F67-9FE0-6D45-917E-B5D7B29BBE11}"/>
              </a:ext>
            </a:extLst>
          </p:cNvPr>
          <p:cNvSpPr/>
          <p:nvPr userDrawn="1"/>
        </p:nvSpPr>
        <p:spPr>
          <a:xfrm>
            <a:off x="-683472" y="3105991"/>
            <a:ext cx="433494" cy="406562"/>
          </a:xfrm>
          <a:prstGeom prst="rect">
            <a:avLst/>
          </a:prstGeom>
          <a:solidFill>
            <a:srgbClr val="0058A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52">
            <a:extLst>
              <a:ext uri="{FF2B5EF4-FFF2-40B4-BE49-F238E27FC236}">
                <a16:creationId xmlns:a16="http://schemas.microsoft.com/office/drawing/2014/main" id="{8BB8D423-1CA3-D541-83F6-532A0434C8D2}"/>
              </a:ext>
            </a:extLst>
          </p:cNvPr>
          <p:cNvSpPr/>
          <p:nvPr userDrawn="1"/>
        </p:nvSpPr>
        <p:spPr>
          <a:xfrm>
            <a:off x="-683472" y="3588738"/>
            <a:ext cx="433494" cy="406562"/>
          </a:xfrm>
          <a:prstGeom prst="rect">
            <a:avLst/>
          </a:prstGeom>
          <a:solidFill>
            <a:srgbClr val="0058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38">
            <a:extLst>
              <a:ext uri="{FF2B5EF4-FFF2-40B4-BE49-F238E27FC236}">
                <a16:creationId xmlns:a16="http://schemas.microsoft.com/office/drawing/2014/main" id="{7A80B5B9-591C-C548-9735-58F9EBADAA90}"/>
              </a:ext>
            </a:extLst>
          </p:cNvPr>
          <p:cNvSpPr/>
          <p:nvPr userDrawn="1"/>
        </p:nvSpPr>
        <p:spPr>
          <a:xfrm>
            <a:off x="-1223128" y="5387054"/>
            <a:ext cx="971284" cy="317598"/>
          </a:xfrm>
          <a:prstGeom prst="rect">
            <a:avLst/>
          </a:prstGeom>
          <a:solidFill>
            <a:srgbClr val="209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EF64E4A9-322E-3F44-83D7-5898DDCF4843}"/>
              </a:ext>
            </a:extLst>
          </p:cNvPr>
          <p:cNvSpPr/>
          <p:nvPr userDrawn="1"/>
        </p:nvSpPr>
        <p:spPr>
          <a:xfrm>
            <a:off x="-1218245" y="4564164"/>
            <a:ext cx="971284" cy="317598"/>
          </a:xfrm>
          <a:prstGeom prst="rect">
            <a:avLst/>
          </a:prstGeom>
          <a:solidFill>
            <a:srgbClr val="DBE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40">
            <a:extLst>
              <a:ext uri="{FF2B5EF4-FFF2-40B4-BE49-F238E27FC236}">
                <a16:creationId xmlns:a16="http://schemas.microsoft.com/office/drawing/2014/main" id="{527C88CA-FD9D-DE4A-8B91-9C9A96B1C178}"/>
              </a:ext>
            </a:extLst>
          </p:cNvPr>
          <p:cNvSpPr/>
          <p:nvPr userDrawn="1"/>
        </p:nvSpPr>
        <p:spPr>
          <a:xfrm>
            <a:off x="-1223128" y="4968706"/>
            <a:ext cx="971284" cy="339565"/>
          </a:xfrm>
          <a:prstGeom prst="rect">
            <a:avLst/>
          </a:prstGeom>
          <a:solidFill>
            <a:srgbClr val="932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8E36CB0D-A61E-FF44-A8D7-A75431F0F502}"/>
              </a:ext>
            </a:extLst>
          </p:cNvPr>
          <p:cNvSpPr/>
          <p:nvPr userDrawn="1"/>
        </p:nvSpPr>
        <p:spPr>
          <a:xfrm>
            <a:off x="-1223129" y="6202532"/>
            <a:ext cx="971284" cy="331508"/>
          </a:xfrm>
          <a:prstGeom prst="rect">
            <a:avLst/>
          </a:prstGeom>
          <a:solidFill>
            <a:srgbClr val="E6B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5599E8A9-52F6-2C4B-B865-ECCDC97AF81E}"/>
              </a:ext>
            </a:extLst>
          </p:cNvPr>
          <p:cNvSpPr/>
          <p:nvPr userDrawn="1"/>
        </p:nvSpPr>
        <p:spPr>
          <a:xfrm>
            <a:off x="-1223129" y="5798493"/>
            <a:ext cx="971284" cy="316119"/>
          </a:xfrm>
          <a:prstGeom prst="rect">
            <a:avLst/>
          </a:prstGeom>
          <a:solidFill>
            <a:srgbClr val="EC7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Colontitul">
            <a:extLst>
              <a:ext uri="{FF2B5EF4-FFF2-40B4-BE49-F238E27FC236}">
                <a16:creationId xmlns:a16="http://schemas.microsoft.com/office/drawing/2014/main" id="{ECC906AD-63C7-D24C-9DC3-B429D5E29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094" y="0"/>
            <a:ext cx="96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865B-02A7-48EA-BEBA-612A70F4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351B9-EC77-4E26-B625-CECEECE7B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84768-B55B-4B17-98C3-CC429559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11F62-7161-4EF6-9642-78BF6212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06DA7-01CD-4D97-8717-17526300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ECAA8-796F-4879-8832-354484E7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69153-E3BD-498B-B472-228215D1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30410-3DB7-4F22-BD85-B402EB46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BBEEE-B575-427E-9C2F-677A1905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6C57E-6639-4038-A804-A5616C4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3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048FC-00D5-4A0D-9DD7-5028F607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7835E-D2F2-46B6-961F-9F1319DB7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674C1-E0E2-4E32-B33A-05B044DFD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A7A1B-E207-488D-B06F-6AB70064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02E7AA-6BC0-4BB1-A4B1-7B45FB75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77764-CFEF-4A8D-8232-AA7961A1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D8072-80F9-460B-933D-ED5F560F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1D44F-0C9C-4529-A455-5B2DE15A8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5976AD-A6FD-48AE-BD48-5DBFB607E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91261B-5F54-4883-8CD6-1832F5545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28A0DE-EA95-44F5-AC49-83451B25F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3CC33F-2382-4FFD-AEA2-D278704D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C6C500-04DA-4A91-9585-2CFB2782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5E1A74-A36B-49A0-BABF-7CA6279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9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9E1EB-6377-4F82-BB69-750C812F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EAD414-05CE-461D-9395-14FF62BB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A5585F-5231-4D07-9879-7122BFF1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6D9F1-C7CE-4844-9BA5-5F3812A1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8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597BB7-D509-4198-A814-4FA1EABD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8FA28A-6473-4C2D-8948-13008DB1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FC961C-A178-4A3A-ADF1-202C999D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C8C3C-2AF3-4E60-801D-ACBEB46B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81BDA-54A3-48E5-BE0F-069248BD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77C6A-706D-4252-BE6C-5F314646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D2F0BF-B206-4709-996C-31481F43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1DE36A-E2E9-4815-ACC5-7EE3CEF0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7F662-84DC-4A79-97E5-B748C26E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CF8D7-F751-428C-A572-3832131B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60BF20-F2E0-4805-999C-D5019707C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A81B1-898D-43D1-A4D5-23B29A9F9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665D0F-8981-481E-82F1-8390320B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9BBC9-5C61-4014-8A47-62F72BD9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2EC10-8371-4275-950D-42648E0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AF2D9-DAA6-4979-B7AB-37554374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53AEC-A064-4B55-A861-F19ACF84D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C9D5-4C4C-46B6-AB5B-47EC916FC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BDDC-761F-4744-BB24-ECE8B71BA64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889BB-5E01-4074-982E-B8AECDF89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A1CA5-7A9A-44BA-BC8F-10D6BFB68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0A67-6DDF-4A00-BF12-E3669490A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9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3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" name="Слайд think-cell" r:id="rId5" imgW="379" imgH="379" progId="TCLayout.ActiveDocument.1">
                  <p:embed/>
                </p:oleObj>
              </mc:Choice>
              <mc:Fallback>
                <p:oleObj name="Слайд think-cell" r:id="rId5" imgW="379" imgH="379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407" y="5039311"/>
            <a:ext cx="7805286" cy="1447214"/>
          </a:xfrm>
        </p:spPr>
        <p:txBody>
          <a:bodyPr/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ICD</a:t>
            </a:r>
            <a:r>
              <a:rPr lang="ru-RU" sz="2800" dirty="0" smtClean="0"/>
              <a:t> ТМ</a:t>
            </a:r>
            <a:r>
              <a:rPr lang="en-US" sz="2800" dirty="0" smtClean="0"/>
              <a:t>H</a:t>
            </a:r>
            <a:r>
              <a:rPr lang="ru-RU" sz="2800" dirty="0" smtClean="0"/>
              <a:t>»</a:t>
            </a:r>
            <a:r>
              <a:rPr lang="en-US" sz="2800" dirty="0" smtClean="0"/>
              <a:t> LLC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8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Слайд think-cell" r:id="rId6" imgW="379" imgH="379" progId="TCLayout.ActiveDocument.1">
                  <p:embed/>
                </p:oleObj>
              </mc:Choice>
              <mc:Fallback>
                <p:oleObj name="Слайд think-cell" r:id="rId6" imgW="379" imgH="379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0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0000" y="1440000"/>
            <a:ext cx="6879947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5080" indent="-182563">
              <a:spcBef>
                <a:spcPts val="500"/>
              </a:spcBef>
              <a:buBlip>
                <a:blip r:embed="rId8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Project Technical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Concept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The development of diesel engines D300 with the modernization of systems 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units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8"/>
              </a:buBlip>
              <a:tabLst>
                <a:tab pos="92075" algn="l"/>
              </a:tabLs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Application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Prospective freight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line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haul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locomotives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2TE30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8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Main technical data and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features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V-shaped, 16-cylinder, cylinder diameter x piston stroke =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260 x 280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mm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Rated/maximum power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3300-3600 kW at 1000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rpm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New high-voltage traction generator, inverter start, complex control and diagnostics system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18540" r="28142" b="13480"/>
          <a:stretch/>
        </p:blipFill>
        <p:spPr>
          <a:xfrm>
            <a:off x="1227867" y="3739580"/>
            <a:ext cx="3606600" cy="241428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8A75D7-82B9-FF40-BB11-E60C840E7F89}"/>
              </a:ext>
            </a:extLst>
          </p:cNvPr>
          <p:cNvSpPr txBox="1">
            <a:spLocks/>
          </p:cNvSpPr>
          <p:nvPr/>
        </p:nvSpPr>
        <p:spPr>
          <a:xfrm>
            <a:off x="1800000" y="1080000"/>
            <a:ext cx="11159834" cy="44186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spc="3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Diesel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Engine-generator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16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LDG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220</a:t>
            </a:r>
            <a:endParaRPr lang="ru-RU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8695" y="3801533"/>
            <a:ext cx="3466459" cy="2454895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6" name="Слайд think-cell" r:id="rId6" imgW="379" imgH="379" progId="TCLayout.ActiveDocument.1">
                  <p:embed/>
                </p:oleObj>
              </mc:Choice>
              <mc:Fallback>
                <p:oleObj name="Слайд think-cell" r:id="rId6" imgW="379" imgH="379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18540" r="28142" b="13480"/>
          <a:stretch/>
        </p:blipFill>
        <p:spPr>
          <a:xfrm>
            <a:off x="1244149" y="3760500"/>
            <a:ext cx="3577290" cy="2394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19030" r="20172" b="14155"/>
          <a:stretch/>
        </p:blipFill>
        <p:spPr>
          <a:xfrm>
            <a:off x="6011327" y="3760499"/>
            <a:ext cx="3551968" cy="23946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00000" y="1440000"/>
            <a:ext cx="6879947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5080" indent="-182563">
              <a:spcBef>
                <a:spcPts val="500"/>
              </a:spcBef>
              <a:buBlip>
                <a:blip r:embed="rId10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Project Technical Concept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Development of diesel engines D300 with alternative type of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fuels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Technological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and operational unification with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16LDG220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182563" marR="5080" lvl="0" indent="-182563">
              <a:spcBef>
                <a:spcPts val="500"/>
              </a:spcBef>
              <a:buBlip>
                <a:blip r:embed="rId10"/>
              </a:buBlip>
              <a:tabLst>
                <a:tab pos="92075" algn="l"/>
              </a:tabLst>
              <a:defRPr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Scope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Prospective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dual fuel freight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line haul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locomotives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3TE30AG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10"/>
              </a:buBlip>
              <a:tabLst>
                <a:tab pos="92075" algn="l"/>
              </a:tabLst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Main technical data and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features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V-shaped, 16-cylinder, cylinder diameter x piston stroke =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260 x 280 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mm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Rated/maximum power -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3300-3600 kW at 1000 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rpm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Distributed Gas Supply to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Cylinders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  <a:p>
            <a:pPr marL="360363" marR="5080" lvl="0" indent="-185738">
              <a:buFont typeface="Wingdings" panose="05000000000000000000" pitchFamily="2" charset="2"/>
              <a:buChar char="§"/>
              <a:tabLst>
                <a:tab pos="92075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New high-voltage traction generator, inverter start, complex control and diagnostics system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8A75D7-82B9-FF40-BB11-E60C840E7F89}"/>
              </a:ext>
            </a:extLst>
          </p:cNvPr>
          <p:cNvSpPr txBox="1">
            <a:spLocks/>
          </p:cNvSpPr>
          <p:nvPr/>
        </p:nvSpPr>
        <p:spPr>
          <a:xfrm>
            <a:off x="1800000" y="1080000"/>
            <a:ext cx="11159834" cy="44186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spc="3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Dual Fuel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Engine-generator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16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GDG</a:t>
            </a:r>
            <a:endParaRPr lang="ru-RU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9" name="Слайд think-cell" r:id="rId6" imgW="379" imgH="379" progId="TCLayout.ActiveDocument.1">
                  <p:embed/>
                </p:oleObj>
              </mc:Choice>
              <mc:Fallback>
                <p:oleObj name="Слайд think-cell" r:id="rId6" imgW="379" imgH="379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0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0000" y="1440000"/>
            <a:ext cx="6879947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5080" indent="-182563">
              <a:spcBef>
                <a:spcPts val="500"/>
              </a:spcBef>
              <a:buBlip>
                <a:blip r:embed="rId8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Project Technical Concept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Development of D49 type engines (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8ChN26/26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Provision of shunting locomotive with gas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engine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High design unification with base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engine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8"/>
              </a:buBlip>
              <a:tabLst>
                <a:tab pos="92075" algn="l"/>
              </a:tabLs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Application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Natural gas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hunting locomotives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TEM29 with AC-DC electric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transmission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8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Main technical data and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features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V-shaped, 8-cylinder, cylinder diameter x piston stroke =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260 x 260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mm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Rated power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is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940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kW at 1000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rpm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Individual gas supply by cylinders, integrated engine control, protection and diagnostics system are implemented, self-ventilation traction unit, inverter start from traction unit is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used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special test bench for a gas engine has been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created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94" y="4039000"/>
            <a:ext cx="3240000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10142" r="33929" b="9846"/>
          <a:stretch/>
        </p:blipFill>
        <p:spPr>
          <a:xfrm>
            <a:off x="2275574" y="4039000"/>
            <a:ext cx="2918918" cy="21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48A75D7-82B9-FF40-BB11-E60C840E7F89}"/>
              </a:ext>
            </a:extLst>
          </p:cNvPr>
          <p:cNvSpPr txBox="1">
            <a:spLocks/>
          </p:cNvSpPr>
          <p:nvPr/>
        </p:nvSpPr>
        <p:spPr>
          <a:xfrm>
            <a:off x="1800000" y="1080000"/>
            <a:ext cx="11159834" cy="44186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spc="3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Gas Engine-generator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9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GMG</a:t>
            </a:r>
            <a:endParaRPr lang="ru-RU" sz="1800" dirty="0">
              <a:latin typeface="+mn-lt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7577" y="1378477"/>
            <a:ext cx="427572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5080" indent="-174625">
              <a:spcBef>
                <a:spcPts val="1000"/>
              </a:spcBef>
              <a:spcAft>
                <a:spcPts val="300"/>
              </a:spcAft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Development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prospects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Production of power plants based on 1-9GMG to provide electrical and thermal energy to TMH production sites and other consumers as part of import substitution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Production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of power plants based on high-speed engines, in-house production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578" y="1340100"/>
            <a:ext cx="6879947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Project Technical Concept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The development of gas piston power plants with D49 type gas engines (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8GChN26/26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Demand generation for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small power plants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with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gas engine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enerators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High design unification with base D49 type engine (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8ChN26/26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Scope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Power generation to provide small power facilities or for the internal network of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enterprise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Main technical data and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features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Use of a gas piston engine-generator at a power plant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1-9GMG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Rated power at generator terminals is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kW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Ensuring the operation of the power plant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 parallel with the enterprise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network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5555" r="12630" b="16805"/>
          <a:stretch/>
        </p:blipFill>
        <p:spPr>
          <a:xfrm>
            <a:off x="1180579" y="3646428"/>
            <a:ext cx="3945468" cy="2585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8A75D7-82B9-FF40-BB11-E60C840E7F89}"/>
              </a:ext>
            </a:extLst>
          </p:cNvPr>
          <p:cNvSpPr txBox="1">
            <a:spLocks/>
          </p:cNvSpPr>
          <p:nvPr/>
        </p:nvSpPr>
        <p:spPr>
          <a:xfrm>
            <a:off x="253578" y="933500"/>
            <a:ext cx="11159834" cy="44186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spc="3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Power plant with gas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engine-generator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1-9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GMG</a:t>
            </a:r>
            <a:endParaRPr lang="ru-RU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425" y="4408111"/>
            <a:ext cx="5143086" cy="1845110"/>
          </a:xfrm>
          <a:prstGeom prst="rect">
            <a:avLst/>
          </a:prstGeo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3455" y="2829951"/>
            <a:ext cx="7805286" cy="722530"/>
          </a:xfrm>
        </p:spPr>
        <p:txBody>
          <a:bodyPr/>
          <a:lstStyle/>
          <a:p>
            <a:r>
              <a:rPr lang="en-US" dirty="0" smtClean="0"/>
              <a:t>THANK YOU FOR THE ATTENTION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7" name="Слайд think-cell" r:id="rId6" imgW="379" imgH="379" progId="TCLayout.ActiveDocument.1">
                  <p:embed/>
                </p:oleObj>
              </mc:Choice>
              <mc:Fallback>
                <p:oleObj name="Слайд think-cell" r:id="rId6" imgW="379" imgH="379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0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4985" y="1207679"/>
            <a:ext cx="105857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/>
              <a:t>Our </a:t>
            </a:r>
            <a:r>
              <a:rPr lang="en-US" sz="1400" dirty="0" smtClean="0"/>
              <a:t>engineering center </a:t>
            </a:r>
            <a:r>
              <a:rPr lang="en-US" sz="1400" dirty="0"/>
              <a:t>is a young enterprise created on May 24, </a:t>
            </a:r>
            <a:r>
              <a:rPr lang="en-US" sz="1400" dirty="0" smtClean="0"/>
              <a:t>2018</a:t>
            </a:r>
            <a:r>
              <a:rPr lang="ru-RU" sz="1400" dirty="0" smtClean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/>
          </a:p>
          <a:p>
            <a:pPr algn="just">
              <a:defRPr/>
            </a:pPr>
            <a:r>
              <a:rPr lang="ru-RU" sz="1400" dirty="0" smtClean="0"/>
              <a:t> </a:t>
            </a:r>
            <a:r>
              <a:rPr lang="en-US" sz="1400" dirty="0"/>
              <a:t>The main resource of our organization is a highly qualified, high-performance team. We value our reputation and strive to be the best specialists in our field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algn="just">
              <a:defRPr/>
            </a:pPr>
            <a:endParaRPr lang="ru-RU" sz="1400" dirty="0" smtClean="0"/>
          </a:p>
          <a:p>
            <a:pPr algn="just">
              <a:defRPr/>
            </a:pPr>
            <a:r>
              <a:rPr lang="en-US" sz="1400" dirty="0"/>
              <a:t>The company always keeps pace with the times, responding to trends in the development of the country's economy. Today we are implementing a number of projects, successfully introducing technologies</a:t>
            </a:r>
            <a:r>
              <a:rPr lang="en-US" sz="1400" dirty="0" smtClean="0"/>
              <a:t>.</a:t>
            </a:r>
          </a:p>
          <a:p>
            <a:pPr algn="just">
              <a:defRPr/>
            </a:pPr>
            <a:endParaRPr lang="en-US" sz="1400" dirty="0"/>
          </a:p>
          <a:p>
            <a:pPr algn="just">
              <a:defRPr/>
            </a:pPr>
            <a:r>
              <a:rPr lang="en-US" sz="1400" dirty="0"/>
              <a:t>The presence of our own test complex allows us to create unique products, perform experimental development of technical solutions, issue products in accordance with international standards.</a:t>
            </a:r>
            <a:endParaRPr lang="ru-RU" sz="2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03" y="3485316"/>
            <a:ext cx="3391561" cy="3004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34703" y="785646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LLC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7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734" y="1165731"/>
            <a:ext cx="522806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Engineering Center was founded in 2018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360363" marR="5080" indent="-185738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 2019 the company included a separate division "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Penza"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Purposes of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creation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Implementation of the Strategy and the unified technical policy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TMH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Offers expansion to consumers in terms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the diesel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products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range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Implementation in structures of the most demanding professional requirements of consumers in key markets such as railway, small energy, dump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trucks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Improve competitiveness and ensure product compliance with the best global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standards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Main areas of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activity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000" marR="5080" indent="-182563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arrying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out scientific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researches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000" marR="5080" indent="-182563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cientific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and technical development and engineering design in the field of engine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building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000" marR="5080" indent="-182563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esign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support for mass-produced diesel engines for transport purposes and for small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energy</a:t>
            </a:r>
          </a:p>
          <a:p>
            <a:pPr marL="360000" marR="5080" indent="-182563">
              <a:buFont typeface="Wingdings" panose="05000000000000000000" pitchFamily="2" charset="2"/>
              <a:buChar char="§"/>
              <a:tabLst>
                <a:tab pos="92075" algn="l"/>
              </a:tabLst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Personnel resource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360363" marR="5080" indent="-185738"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"Kolomna"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Division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- 156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engineer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"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Penza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"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Division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- 22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engineers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15" y="3785661"/>
            <a:ext cx="4969564" cy="2125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15" y="914398"/>
            <a:ext cx="4969564" cy="2521185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:\лена\презент_адм\т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85" y="1188720"/>
            <a:ext cx="2744501" cy="16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:\лена\презент_адм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84" y="5116071"/>
            <a:ext cx="2744501" cy="15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964607" y="5752201"/>
            <a:ext cx="2095500" cy="2746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POWER PLANTS</a:t>
            </a:r>
            <a:endParaRPr lang="ru-RU" altLang="ru-RU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964607" y="1728388"/>
            <a:ext cx="1752600" cy="492443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DIESEL LOCOMOTIVES</a:t>
            </a:r>
            <a:endParaRPr lang="ru-RU" altLang="ru-RU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964607" y="3608415"/>
            <a:ext cx="1905000" cy="29238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300" b="1" dirty="0">
                <a:solidFill>
                  <a:schemeClr val="bg1"/>
                </a:solidFill>
                <a:latin typeface="Arial" panose="020B0604020202020204" pitchFamily="34" charset="0"/>
              </a:rPr>
              <a:t>GAS </a:t>
            </a:r>
            <a:r>
              <a:rPr lang="en-US" altLang="ru-RU" sz="13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LOCOMOTIVES</a:t>
            </a:r>
            <a:endParaRPr lang="ru-RU" altLang="ru-RU" sz="1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5" descr="D:\лена\презентация_и\2А-9ДГ(вид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8" y="1847451"/>
            <a:ext cx="3776575" cy="25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240000" y="360000"/>
            <a:ext cx="5472608" cy="323165"/>
          </a:xfrm>
          <a:prstGeom prst="rect">
            <a:avLst/>
          </a:prstGeom>
          <a:gradFill rotWithShape="0">
            <a:gsLst>
              <a:gs pos="0">
                <a:srgbClr val="001847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5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 </a:t>
            </a:r>
            <a:r>
              <a:rPr lang="en-US" altLang="ru-RU" sz="1500" b="1" dirty="0">
                <a:solidFill>
                  <a:schemeClr val="bg1"/>
                </a:solidFill>
                <a:latin typeface="Arial" panose="020B0604020202020204" pitchFamily="34" charset="0"/>
              </a:rPr>
              <a:t>Activities</a:t>
            </a: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6180" y="1230594"/>
            <a:ext cx="535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ru-RU" altLang="ru-RU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9489" y="747573"/>
            <a:ext cx="4597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DIESEL</a:t>
            </a:r>
            <a:r>
              <a:rPr lang="en-US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&amp;GAS</a:t>
            </a:r>
            <a:r>
              <a:rPr lang="de-DE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alt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ENGINES AND </a:t>
            </a:r>
            <a:r>
              <a:rPr lang="de-DE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GENERATION SETS</a:t>
            </a:r>
            <a:endParaRPr lang="ru-RU" sz="1600" dirty="0"/>
          </a:p>
        </p:txBody>
      </p:sp>
      <p:pic>
        <p:nvPicPr>
          <p:cNvPr id="34818" name="Picture 2" descr="https://www.chipmaker.ru/uploads/gallery/monthly_2017_08/gallery_16502_2213_10987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984" y="2986117"/>
            <a:ext cx="2743200" cy="18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37840" y="1524142"/>
            <a:ext cx="7156846" cy="30777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BASIC PRINCIPLE OF DIESEL ENGINE LAYOUT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4" descr="D:\научнотехконференция\(Рис-4) Модульная конструкция дизелей типа Д49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2533606"/>
            <a:ext cx="5092700" cy="38512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20431" y="1932135"/>
            <a:ext cx="4488849" cy="307777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MODULAR DESIGN OF DIESEL MAIN BASE UNITS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6534" y="739350"/>
            <a:ext cx="672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Eng</a:t>
            </a:r>
            <a:r>
              <a:rPr lang="en-US" sz="1600" dirty="0"/>
              <a:t>i</a:t>
            </a:r>
            <a:r>
              <a:rPr lang="en-US" sz="1600" dirty="0" smtClean="0"/>
              <a:t>neering </a:t>
            </a:r>
            <a:r>
              <a:rPr lang="en-US" sz="1600" dirty="0"/>
              <a:t>of </a:t>
            </a:r>
            <a:r>
              <a:rPr lang="en-US" sz="1600" dirty="0" smtClean="0"/>
              <a:t>diesel &amp; gas engines </a:t>
            </a:r>
            <a:r>
              <a:rPr lang="en-US" sz="1600" dirty="0"/>
              <a:t>for locomotives occupies the main scope of </a:t>
            </a:r>
            <a:r>
              <a:rPr lang="en-US" sz="1600" dirty="0" smtClean="0"/>
              <a:t>engineering </a:t>
            </a:r>
            <a:r>
              <a:rPr lang="en-US" sz="1600" dirty="0"/>
              <a:t>work</a:t>
            </a:r>
            <a:endParaRPr lang="ru-RU" sz="1600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rint\4-36ДГ(дляЧМЭ3)вид1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3050"/>
          <a:stretch>
            <a:fillRect/>
          </a:stretch>
        </p:blipFill>
        <p:spPr bwMode="auto">
          <a:xfrm>
            <a:off x="6784340" y="1503862"/>
            <a:ext cx="4347367" cy="264965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лена\презент_адм\чмэ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19" y="4127802"/>
            <a:ext cx="2612188" cy="18082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MODERNIZATION OF DIESEL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445500" y="849425"/>
            <a:ext cx="2552700" cy="338554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DIESELS</a:t>
            </a:r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8</a:t>
            </a:r>
            <a:r>
              <a:rPr lang="en-US" altLang="ru-RU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ChN</a:t>
            </a:r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26/26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3434" y="1176868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rgbClr val="1C74B0"/>
                </a:solidFill>
              </a:rPr>
              <a:t>4-36</a:t>
            </a:r>
            <a:r>
              <a:rPr lang="en-US" altLang="ru-RU" sz="1400" b="1" dirty="0" smtClean="0">
                <a:solidFill>
                  <a:srgbClr val="1C74B0"/>
                </a:solidFill>
              </a:rPr>
              <a:t>DG</a:t>
            </a:r>
            <a:endParaRPr lang="ru-RU" sz="1400" b="1" dirty="0">
              <a:solidFill>
                <a:srgbClr val="1C74B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6445" y="849425"/>
            <a:ext cx="3162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rgbClr val="0196DA"/>
                </a:solidFill>
                <a:latin typeface="Century Gothic" panose="020B0502020202020204" pitchFamily="34" charset="0"/>
              </a:rPr>
              <a:t>DIESEL</a:t>
            </a:r>
            <a:r>
              <a:rPr lang="ru-RU" altLang="ru-RU" sz="1600" b="1" dirty="0">
                <a:solidFill>
                  <a:srgbClr val="0196DA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  8</a:t>
            </a:r>
            <a:r>
              <a:rPr lang="en-US" altLang="ru-RU" sz="1600" b="1" dirty="0" err="1" smtClean="0">
                <a:solidFill>
                  <a:srgbClr val="0196DA"/>
                </a:solidFill>
                <a:latin typeface="Century Gothic" panose="020B0502020202020204" pitchFamily="34" charset="0"/>
              </a:rPr>
              <a:t>ChN</a:t>
            </a:r>
            <a:r>
              <a:rPr lang="ru-RU" altLang="ru-RU" sz="1600" b="1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600" b="1" dirty="0">
                <a:solidFill>
                  <a:srgbClr val="0196DA"/>
                </a:solidFill>
                <a:latin typeface="Century Gothic" panose="020B0502020202020204" pitchFamily="34" charset="0"/>
              </a:rPr>
              <a:t>26/26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28340" y="1190758"/>
            <a:ext cx="3270250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V-SHAPED</a:t>
            </a:r>
            <a:r>
              <a:rPr lang="ru-RU" altLang="ru-RU" sz="1600" b="1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  </a:t>
            </a:r>
            <a:endParaRPr lang="ru-RU" altLang="ru-RU" sz="1600" b="1" dirty="0">
              <a:solidFill>
                <a:srgbClr val="0196D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1" descr="D:\лена\презентация_и\ППППП\7-6Д49(8ЧН26_26)_в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6" y="1514972"/>
            <a:ext cx="3926399" cy="275170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/>
          <p:cNvSpPr txBox="1">
            <a:spLocks noChangeArrowheads="1"/>
          </p:cNvSpPr>
          <p:nvPr/>
        </p:nvSpPr>
        <p:spPr>
          <a:xfrm>
            <a:off x="673100" y="1248971"/>
            <a:ext cx="7772400" cy="1938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98" b="1" i="0" kern="1200" spc="495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ru-RU" altLang="ru-RU" sz="1400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7-6Д49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rot="10800000" flipV="1">
            <a:off x="2993095" y="6016365"/>
            <a:ext cx="5683201" cy="400110"/>
          </a:xfrm>
          <a:prstGeom prst="rect">
            <a:avLst/>
          </a:prstGeom>
          <a:gradFill rotWithShape="0">
            <a:gsLst>
              <a:gs pos="0">
                <a:srgbClr val="001847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000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ENGINEERING</a:t>
            </a:r>
            <a:endParaRPr lang="ru-RU" altLang="ru-RU" sz="2000" dirty="0">
              <a:solidFill>
                <a:srgbClr val="0196D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288484" y="5522130"/>
            <a:ext cx="809437" cy="307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ЧМЭ3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632308" y="1625403"/>
            <a:ext cx="4778374" cy="338554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600" b="1" dirty="0">
                <a:solidFill>
                  <a:srgbClr val="1C74B0"/>
                </a:solidFill>
                <a:latin typeface="Century Gothic" panose="020B0502020202020204" pitchFamily="34" charset="0"/>
              </a:rPr>
              <a:t>DIESEL GENERATOR</a:t>
            </a:r>
            <a:r>
              <a:rPr lang="ru-RU" altLang="ru-RU" sz="1600" b="1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 36</a:t>
            </a:r>
            <a:r>
              <a:rPr lang="en-US" altLang="ru-RU" sz="1600" b="1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DG</a:t>
            </a:r>
            <a:r>
              <a:rPr lang="ru-RU" altLang="ru-RU" sz="1600" b="1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-01 </a:t>
            </a:r>
            <a:r>
              <a:rPr lang="ru-RU" altLang="ru-RU" sz="1600" b="1" dirty="0">
                <a:solidFill>
                  <a:srgbClr val="1C74B0"/>
                </a:solidFill>
                <a:latin typeface="Century Gothic" panose="020B0502020202020204" pitchFamily="34" charset="0"/>
              </a:rPr>
              <a:t>(</a:t>
            </a:r>
            <a:r>
              <a:rPr lang="ru-RU" altLang="ru-RU" sz="1600" b="1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8</a:t>
            </a:r>
            <a:r>
              <a:rPr lang="en-US" altLang="ru-RU" sz="1600" b="1" dirty="0" err="1" smtClean="0">
                <a:solidFill>
                  <a:srgbClr val="1C74B0"/>
                </a:solidFill>
                <a:latin typeface="Century Gothic" panose="020B0502020202020204" pitchFamily="34" charset="0"/>
              </a:rPr>
              <a:t>ChN</a:t>
            </a:r>
            <a:r>
              <a:rPr lang="ru-RU" altLang="ru-RU" sz="1600" b="1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26/26</a:t>
            </a:r>
            <a:r>
              <a:rPr lang="ru-RU" altLang="ru-RU" sz="1600" b="1" dirty="0">
                <a:solidFill>
                  <a:srgbClr val="1C74B0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6" name="Picture 6" descr="F:\фотоархив\фотоархив\новоедобавление\5-26ДГ\5-26дг(12чн26-26)вид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b="2835"/>
          <a:stretch>
            <a:fillRect/>
          </a:stretch>
        </p:blipFill>
        <p:spPr bwMode="auto">
          <a:xfrm>
            <a:off x="6545291" y="2356655"/>
            <a:ext cx="4361065" cy="247629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лена\презент_адм\м62вид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31" y="4832952"/>
            <a:ext cx="1800225" cy="1350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325331" y="5899752"/>
            <a:ext cx="762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</a:rPr>
              <a:t>М62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308" y="2097539"/>
            <a:ext cx="865821" cy="2591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400" dirty="0" smtClean="0">
                <a:solidFill>
                  <a:srgbClr val="0265A8"/>
                </a:solidFill>
              </a:rPr>
              <a:t>12</a:t>
            </a:r>
            <a:r>
              <a:rPr lang="en-US" altLang="ru-RU" sz="1400" dirty="0" smtClean="0">
                <a:solidFill>
                  <a:srgbClr val="0265A8"/>
                </a:solidFill>
              </a:rPr>
              <a:t>D</a:t>
            </a:r>
            <a:r>
              <a:rPr lang="ru-RU" altLang="ru-RU" sz="1400" dirty="0" smtClean="0">
                <a:solidFill>
                  <a:srgbClr val="0265A8"/>
                </a:solidFill>
              </a:rPr>
              <a:t>49</a:t>
            </a:r>
            <a:r>
              <a:rPr lang="en-US" altLang="ru-RU" sz="1400" dirty="0" smtClean="0">
                <a:solidFill>
                  <a:srgbClr val="0265A8"/>
                </a:solidFill>
              </a:rPr>
              <a:t>M</a:t>
            </a:r>
            <a:endParaRPr lang="ru-RU" altLang="ru-RU" sz="1400" dirty="0" smtClean="0">
              <a:solidFill>
                <a:srgbClr val="0265A8"/>
              </a:solidFill>
            </a:endParaRPr>
          </a:p>
        </p:txBody>
      </p:sp>
      <p:pic>
        <p:nvPicPr>
          <p:cNvPr id="12" name="Picture 3" descr="D:\print\12д49м(вид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8" y="2356655"/>
            <a:ext cx="4551224" cy="215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8113" y="5813511"/>
            <a:ext cx="3543300" cy="338554"/>
          </a:xfrm>
          <a:prstGeom prst="rect">
            <a:avLst/>
          </a:prstGeom>
          <a:gradFill rotWithShape="0">
            <a:gsLst>
              <a:gs pos="0">
                <a:srgbClr val="001847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ENGINEERING</a:t>
            </a:r>
            <a:r>
              <a:rPr lang="ru-RU" altLang="ru-RU" sz="1500" b="1" dirty="0" smtClean="0">
                <a:solidFill>
                  <a:srgbClr val="1C74B0"/>
                </a:solidFill>
                <a:latin typeface="Arial" panose="020B0604020202020204" pitchFamily="34" charset="0"/>
              </a:rPr>
              <a:t> </a:t>
            </a:r>
            <a:endParaRPr lang="ru-RU" altLang="ru-RU" sz="1500" dirty="0">
              <a:solidFill>
                <a:srgbClr val="1C74B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530868" y="2056259"/>
            <a:ext cx="707585" cy="2672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400" dirty="0" smtClean="0">
                <a:solidFill>
                  <a:schemeClr val="accent1"/>
                </a:solidFill>
              </a:rPr>
              <a:t>5-26</a:t>
            </a:r>
            <a:r>
              <a:rPr lang="en-US" altLang="ru-RU" sz="1400" dirty="0" smtClean="0">
                <a:solidFill>
                  <a:schemeClr val="accent1"/>
                </a:solidFill>
              </a:rPr>
              <a:t>DG</a:t>
            </a:r>
            <a:endParaRPr lang="ru-RU" altLang="ru-RU" sz="1400" dirty="0" smtClean="0">
              <a:solidFill>
                <a:schemeClr val="accent1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MODERNIZATION OF DIESEL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 архив\21-26ДГ\Дизель 21-26ДГ №2  вид сверху 00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0" y="1202142"/>
            <a:ext cx="2289138" cy="152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0970" y="972756"/>
            <a:ext cx="965800" cy="189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400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21-26</a:t>
            </a:r>
            <a:r>
              <a:rPr lang="en-US" altLang="ru-RU" sz="1400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DG</a:t>
            </a:r>
            <a:endParaRPr lang="ru-RU" altLang="ru-RU" sz="1400" dirty="0" smtClean="0">
              <a:solidFill>
                <a:srgbClr val="0196D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F:\фотоархив\фотоархив\ДИЗЕЛИ\1a9dg(исп3)16ЧН26_26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b="1392"/>
          <a:stretch>
            <a:fillRect/>
          </a:stretch>
        </p:blipFill>
        <p:spPr bwMode="auto">
          <a:xfrm>
            <a:off x="7367755" y="1162544"/>
            <a:ext cx="2402938" cy="167737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лена\презент_адм\2te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65" y="4686637"/>
            <a:ext cx="1801813" cy="1427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159965" y="5753437"/>
            <a:ext cx="76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2Т</a:t>
            </a:r>
            <a:r>
              <a:rPr lang="en-US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ru-RU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endParaRPr lang="ru-RU" alt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489060" y="3104264"/>
            <a:ext cx="2327202" cy="307777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US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DIESEL</a:t>
            </a:r>
            <a:r>
              <a:rPr lang="ru-RU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16</a:t>
            </a:r>
            <a:r>
              <a:rPr lang="en-US" alt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ChN</a:t>
            </a:r>
            <a:r>
              <a:rPr lang="ru-RU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26/26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367755" y="890131"/>
            <a:ext cx="1420239" cy="272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400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1А-9</a:t>
            </a:r>
            <a:r>
              <a:rPr lang="en-US" altLang="ru-RU" sz="1400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DG</a:t>
            </a:r>
            <a:r>
              <a:rPr lang="en-US" altLang="ru-RU" sz="1400" dirty="0">
                <a:solidFill>
                  <a:srgbClr val="1C74B0"/>
                </a:solidFill>
                <a:latin typeface="Century Gothic" panose="020B0502020202020204" pitchFamily="34" charset="0"/>
              </a:rPr>
              <a:t> v</a:t>
            </a:r>
            <a:r>
              <a:rPr lang="ru-RU" altLang="ru-RU" sz="1400" dirty="0" smtClean="0">
                <a:solidFill>
                  <a:srgbClr val="1C74B0"/>
                </a:solidFill>
                <a:latin typeface="Century Gothic" panose="020B0502020202020204" pitchFamily="34" charset="0"/>
              </a:rPr>
              <a:t>.3</a:t>
            </a:r>
          </a:p>
        </p:txBody>
      </p:sp>
      <p:pic>
        <p:nvPicPr>
          <p:cNvPr id="12" name="Picture 7" descr="D:\лена\презентации\18_9ДГ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 r="3740" b="1054"/>
          <a:stretch>
            <a:fillRect/>
          </a:stretch>
        </p:blipFill>
        <p:spPr bwMode="auto">
          <a:xfrm>
            <a:off x="330970" y="3561799"/>
            <a:ext cx="2769818" cy="183841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лена\презентации\ТЭ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13" y="4923208"/>
            <a:ext cx="1925637" cy="1309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81107" y="6232895"/>
            <a:ext cx="8340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265A8"/>
                </a:solidFill>
                <a:latin typeface="Century Gothic" panose="020B0502020202020204" pitchFamily="34" charset="0"/>
              </a:rPr>
              <a:t>2Т</a:t>
            </a:r>
            <a:r>
              <a:rPr lang="en-US" altLang="ru-RU" sz="1200" b="1" dirty="0" smtClean="0">
                <a:solidFill>
                  <a:srgbClr val="0265A8"/>
                </a:solidFill>
                <a:latin typeface="Century Gothic" panose="020B0502020202020204" pitchFamily="34" charset="0"/>
              </a:rPr>
              <a:t>E</a:t>
            </a:r>
            <a:r>
              <a:rPr lang="ru-RU" altLang="ru-RU" sz="1200" b="1" dirty="0" smtClean="0">
                <a:solidFill>
                  <a:srgbClr val="0265A8"/>
                </a:solidFill>
                <a:latin typeface="Century Gothic" panose="020B0502020202020204" pitchFamily="34" charset="0"/>
              </a:rPr>
              <a:t>116</a:t>
            </a:r>
            <a:endParaRPr lang="ru-RU" altLang="ru-RU" sz="1200" b="1" dirty="0">
              <a:solidFill>
                <a:srgbClr val="0265A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6677" y="3144445"/>
            <a:ext cx="4198056" cy="30777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MODERNIZATION OF DIESEL LOCOMOTIVES</a:t>
            </a:r>
            <a:endParaRPr lang="ru-RU" alt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0970" y="5400218"/>
            <a:ext cx="2159311" cy="307777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US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DIESEL</a:t>
            </a:r>
            <a:r>
              <a:rPr lang="ru-RU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16</a:t>
            </a:r>
            <a:r>
              <a:rPr lang="en-US" alt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ChN</a:t>
            </a:r>
            <a:r>
              <a:rPr lang="ru-RU" alt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26/26</a:t>
            </a:r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30970" y="3144445"/>
            <a:ext cx="863633" cy="2395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400" dirty="0" smtClean="0">
                <a:solidFill>
                  <a:srgbClr val="0265A8"/>
                </a:solidFill>
                <a:latin typeface="Century Gothic" panose="020B0502020202020204" pitchFamily="34" charset="0"/>
              </a:rPr>
              <a:t>18-9</a:t>
            </a:r>
            <a:r>
              <a:rPr lang="en-US" altLang="ru-RU" sz="1400" dirty="0" smtClean="0">
                <a:solidFill>
                  <a:srgbClr val="0265A8"/>
                </a:solidFill>
                <a:latin typeface="Century Gothic" panose="020B0502020202020204" pitchFamily="34" charset="0"/>
              </a:rPr>
              <a:t>DG</a:t>
            </a:r>
            <a:endParaRPr lang="ru-RU" altLang="ru-RU" sz="1400" dirty="0" smtClean="0">
              <a:solidFill>
                <a:srgbClr val="0265A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7" descr="D:\Фото архив\2А-9ДГ-01 (ТЭП-70А, 2ТЭ70)\2А-9ДГ-02 -02 -для УГКМ 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87" y="3561799"/>
            <a:ext cx="2768132" cy="24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245847" y="3174522"/>
            <a:ext cx="1243213" cy="1672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1400" dirty="0">
                <a:solidFill>
                  <a:srgbClr val="0265A8"/>
                </a:solidFill>
                <a:latin typeface="Century Gothic" panose="020B0502020202020204" pitchFamily="34" charset="0"/>
              </a:rPr>
              <a:t>2А-9</a:t>
            </a:r>
            <a:r>
              <a:rPr lang="en-US" altLang="ru-RU" sz="1400" dirty="0">
                <a:solidFill>
                  <a:srgbClr val="0265A8"/>
                </a:solidFill>
                <a:latin typeface="Century Gothic" panose="020B0502020202020204" pitchFamily="34" charset="0"/>
              </a:rPr>
              <a:t>DG</a:t>
            </a:r>
            <a:r>
              <a:rPr lang="ru-RU" altLang="ru-RU" sz="1400" dirty="0">
                <a:solidFill>
                  <a:srgbClr val="0265A8"/>
                </a:solidFill>
                <a:latin typeface="Century Gothic" panose="020B0502020202020204" pitchFamily="34" charset="0"/>
              </a:rPr>
              <a:t>-02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10625" y="6440952"/>
            <a:ext cx="3543300" cy="338554"/>
          </a:xfrm>
          <a:prstGeom prst="rect">
            <a:avLst/>
          </a:prstGeom>
          <a:gradFill rotWithShape="0">
            <a:gsLst>
              <a:gs pos="0">
                <a:srgbClr val="001847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dirty="0" smtClean="0">
                <a:solidFill>
                  <a:srgbClr val="0196DA"/>
                </a:solidFill>
                <a:latin typeface="Century Gothic" panose="020B0502020202020204" pitchFamily="34" charset="0"/>
              </a:rPr>
              <a:t>ENGINEERING</a:t>
            </a:r>
            <a:r>
              <a:rPr lang="ru-RU" altLang="ru-RU" sz="1500" b="1" dirty="0" smtClean="0">
                <a:solidFill>
                  <a:srgbClr val="1C74B0"/>
                </a:solidFill>
                <a:latin typeface="Arial" panose="020B0604020202020204" pitchFamily="34" charset="0"/>
              </a:rPr>
              <a:t> </a:t>
            </a:r>
            <a:endParaRPr lang="ru-RU" altLang="ru-RU" sz="1500" dirty="0">
              <a:solidFill>
                <a:srgbClr val="1C74B0"/>
              </a:solidFill>
            </a:endParaRP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MODERNIZATION OF DIESEL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48A75D7-82B9-FF40-BB11-E60C840E7F89}"/>
              </a:ext>
            </a:extLst>
          </p:cNvPr>
          <p:cNvSpPr txBox="1">
            <a:spLocks/>
          </p:cNvSpPr>
          <p:nvPr/>
        </p:nvSpPr>
        <p:spPr>
          <a:xfrm>
            <a:off x="1800000" y="1080000"/>
            <a:ext cx="6204076" cy="385667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spc="3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Diesel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Engine-generator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18-9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DGM</a:t>
            </a:r>
            <a:endParaRPr lang="ru-RU" sz="18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0000" y="1440000"/>
            <a:ext cx="6879947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Project Technical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Concept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Deep modernization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of diesel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engines of type D49 (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18-9DG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The main task is to increase the reliability, consumer properties, technical level, ergonomics 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of maintenance of diesel generators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18-9DG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Application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Freight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line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haul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diesel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locomotives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2(3)TE28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182563" marR="5080" indent="-182563">
              <a:spcBef>
                <a:spcPts val="500"/>
              </a:spcBef>
              <a:buBlip>
                <a:blip r:embed="rId2"/>
              </a:buBlip>
              <a:tabLst>
                <a:tab pos="92075" algn="l"/>
              </a:tabLst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Main technical data and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features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V-shaped, 16-cylinder, cylinder diameter x piston stroke =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260 x 260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mm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Rated/maximum power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2850-3100 kW at 1000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rpm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60363" marR="5080" indent="-185738"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New traction unit, inverter start-up, integrated control and diagnostics system were used, auxiliary electric machines were excluded, camshaft drive was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simplified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5001" r="19317" b="11787"/>
          <a:stretch/>
        </p:blipFill>
        <p:spPr bwMode="auto">
          <a:xfrm>
            <a:off x="2078358" y="4143382"/>
            <a:ext cx="328784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5218" r="14734" b="10037"/>
          <a:stretch/>
        </p:blipFill>
        <p:spPr bwMode="auto">
          <a:xfrm>
            <a:off x="6042320" y="4143382"/>
            <a:ext cx="326418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" y="296784"/>
            <a:ext cx="2462524" cy="4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40000" y="360000"/>
            <a:ext cx="4792189" cy="338554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LOCOMOTIVES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TBSe7urx_CaJHfao3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9.ItjTJ1FzvqFunoL3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TBSe7urx_CaJHfao3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TBSe7urx_CaJHfao3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TBSe7urx_CaJHfao3h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880</Words>
  <Application>Microsoft Office PowerPoint</Application>
  <PresentationFormat>Широкоэкранный</PresentationFormat>
  <Paragraphs>121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Слайд think-cell</vt:lpstr>
      <vt:lpstr>«ICD ТМH» LLC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12D49M</vt:lpstr>
      <vt:lpstr>21-26DG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НОВЫХ ПРОДУКТОВ</dc:title>
  <dc:creator>Евдокимов Александр Геннадьевич</dc:creator>
  <cp:lastModifiedBy>Архипов Александр Олегович</cp:lastModifiedBy>
  <cp:revision>319</cp:revision>
  <cp:lastPrinted>2022-02-22T05:06:20Z</cp:lastPrinted>
  <dcterms:created xsi:type="dcterms:W3CDTF">2021-04-28T12:12:23Z</dcterms:created>
  <dcterms:modified xsi:type="dcterms:W3CDTF">2022-05-24T06:46:01Z</dcterms:modified>
</cp:coreProperties>
</file>